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11" r:id="rId3"/>
    <p:sldId id="374" r:id="rId4"/>
    <p:sldId id="398" r:id="rId5"/>
    <p:sldId id="423" r:id="rId6"/>
    <p:sldId id="445" r:id="rId7"/>
    <p:sldId id="446" r:id="rId8"/>
    <p:sldId id="447" r:id="rId9"/>
    <p:sldId id="448" r:id="rId10"/>
    <p:sldId id="449" r:id="rId11"/>
    <p:sldId id="450" r:id="rId12"/>
    <p:sldId id="433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44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567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095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85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7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0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17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94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56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92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13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749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69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e-sfera.hr/dodatni-digitalni-sadrzaji/d874387f-a20c-4100-9055-6481369241f5/assets/audio/26_lesson_9_animals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wordwall.net/resource/226272/animals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hyperlink" Target="https://wordwall.net/resource/278880/engleski-jezik/congratulations-nige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-sfera.hr/dodatni-digitalni-sadrzaji/d874387f-a20c-4100-9055-6481369241f5/assets/interactivity/kviz_1/index.html" TargetMode="External"/><Relationship Id="rId5" Type="http://schemas.openxmlformats.org/officeDocument/2006/relationships/hyperlink" Target="https://wordwall.net/resource/278879/engleski-jezik/comparative-or-superlative-sort-out" TargetMode="External"/><Relationship Id="rId4" Type="http://schemas.openxmlformats.org/officeDocument/2006/relationships/hyperlink" Target="https://wordwall.net/resource/275272/engleski-jezik/amazing-world-animal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-sfera.hr/dodatni-digitalni-sadrzaji/d874387f-a20c-4100-9055-6481369241f5/assets/audio/27_lesson_9_a_song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d874387f-a20c-4100-9055-6481369241f5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hyperlink" Target="https://www.e-sfera.hr/dodatni-digitalni-sadrzaji/d874387f-a20c-4100-9055-6481369241f5/assets/audio/25_lesson_9_nigel_s_party.mp3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B20A762-46EE-439B-BBC9-A1AA1BE9D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98" y="927171"/>
            <a:ext cx="3307203" cy="440960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AABC19F-20AC-44C3-817D-0AB550E470EC}"/>
              </a:ext>
            </a:extLst>
          </p:cNvPr>
          <p:cNvSpPr txBox="1"/>
          <p:nvPr/>
        </p:nvSpPr>
        <p:spPr>
          <a:xfrm>
            <a:off x="4764410" y="2295535"/>
            <a:ext cx="6843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u="sng" dirty="0">
                <a:solidFill>
                  <a:srgbClr val="FF0000"/>
                </a:solidFill>
              </a:rPr>
              <a:t>UNIT 3; </a:t>
            </a:r>
            <a:br>
              <a:rPr lang="hr-HR" sz="4000" b="1" u="sng" dirty="0">
                <a:solidFill>
                  <a:srgbClr val="FF0000"/>
                </a:solidFill>
              </a:rPr>
            </a:br>
            <a:r>
              <a:rPr lang="hr-HR" sz="4000" b="1" u="sng" dirty="0" err="1">
                <a:solidFill>
                  <a:srgbClr val="FF0000"/>
                </a:solidFill>
              </a:rPr>
              <a:t>The</a:t>
            </a:r>
            <a:r>
              <a:rPr lang="hr-HR" sz="4000" b="1" u="sng" dirty="0">
                <a:solidFill>
                  <a:srgbClr val="FF0000"/>
                </a:solidFill>
              </a:rPr>
              <a:t> </a:t>
            </a:r>
            <a:r>
              <a:rPr lang="hr-HR" sz="4000" b="1" u="sng" dirty="0" err="1">
                <a:solidFill>
                  <a:srgbClr val="FF0000"/>
                </a:solidFill>
              </a:rPr>
              <a:t>world</a:t>
            </a:r>
            <a:r>
              <a:rPr lang="hr-HR" sz="4000" b="1" u="sng" dirty="0">
                <a:solidFill>
                  <a:srgbClr val="FF0000"/>
                </a:solidFill>
              </a:rPr>
              <a:t> </a:t>
            </a:r>
            <a:r>
              <a:rPr lang="hr-HR" sz="4000" b="1" u="sng" dirty="0" err="1">
                <a:solidFill>
                  <a:srgbClr val="FF0000"/>
                </a:solidFill>
              </a:rPr>
              <a:t>around</a:t>
            </a:r>
            <a:r>
              <a:rPr lang="hr-HR" sz="4000" b="1" u="sng" dirty="0">
                <a:solidFill>
                  <a:srgbClr val="FF0000"/>
                </a:solidFill>
              </a:rPr>
              <a:t> me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10333F66-C8B6-4273-844E-B19AC9BCB6A4}"/>
              </a:ext>
            </a:extLst>
          </p:cNvPr>
          <p:cNvSpPr txBox="1"/>
          <p:nvPr/>
        </p:nvSpPr>
        <p:spPr>
          <a:xfrm>
            <a:off x="4764410" y="3429000"/>
            <a:ext cx="68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dirty="0" err="1"/>
              <a:t>Congratulations</a:t>
            </a:r>
            <a:r>
              <a:rPr lang="hr-HR" sz="4000" dirty="0"/>
              <a:t>, </a:t>
            </a:r>
            <a:r>
              <a:rPr lang="hr-HR" sz="4000" dirty="0" err="1"/>
              <a:t>Nigel</a:t>
            </a:r>
            <a:r>
              <a:rPr lang="hr-HR" sz="4000" dirty="0"/>
              <a:t>!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242527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" y="4634"/>
            <a:ext cx="5110629" cy="684873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2623" y="2791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 err="1"/>
              <a:t>Go</a:t>
            </a:r>
            <a:r>
              <a:rPr lang="hr-HR" sz="2000" b="1" dirty="0"/>
              <a:t> </a:t>
            </a:r>
            <a:r>
              <a:rPr lang="hr-HR" sz="2000" b="1" dirty="0" err="1"/>
              <a:t>back</a:t>
            </a:r>
            <a:r>
              <a:rPr lang="hr-HR" sz="2000" b="1" dirty="0"/>
              <a:t> to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56.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59" y="1553238"/>
            <a:ext cx="5035929" cy="232900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E432F9F-9855-4DEF-B86A-89C635FF7FD2}"/>
              </a:ext>
            </a:extLst>
          </p:cNvPr>
          <p:cNvSpPr txBox="1">
            <a:spLocks/>
          </p:cNvSpPr>
          <p:nvPr/>
        </p:nvSpPr>
        <p:spPr>
          <a:xfrm>
            <a:off x="5121263" y="4097377"/>
            <a:ext cx="6092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words</a:t>
            </a:r>
            <a:r>
              <a:rPr lang="hr-HR" sz="2000" b="1" dirty="0"/>
              <a:t>?</a:t>
            </a:r>
            <a:br>
              <a:rPr lang="hr-HR" sz="2000" i="1" dirty="0"/>
            </a:br>
            <a:r>
              <a:rPr lang="hr-HR" sz="2000" i="1" dirty="0"/>
              <a:t>Znaš li što riječi iznad znače?</a:t>
            </a:r>
          </a:p>
          <a:p>
            <a:pPr marL="0" indent="0">
              <a:buNone/>
            </a:pPr>
            <a:r>
              <a:rPr lang="hr-HR" sz="2400" i="1" dirty="0"/>
              <a:t>dobar 		bolji		najbolji</a:t>
            </a:r>
          </a:p>
          <a:p>
            <a:pPr marL="0" indent="0">
              <a:buNone/>
            </a:pPr>
            <a:r>
              <a:rPr lang="hr-HR" sz="2400" i="1" dirty="0"/>
              <a:t>loš		lošiji		najlošiji</a:t>
            </a:r>
          </a:p>
          <a:p>
            <a:pPr marL="0" indent="0">
              <a:buNone/>
            </a:pPr>
            <a:r>
              <a:rPr lang="hr-HR" sz="2000" i="1" dirty="0"/>
              <a:t>Pronađi sve primjere u tekstu na 55. stranici udžbenika!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8E4879A3-E3D0-4C0F-8E62-5A56B26077CB}"/>
              </a:ext>
            </a:extLst>
          </p:cNvPr>
          <p:cNvSpPr txBox="1">
            <a:spLocks/>
          </p:cNvSpPr>
          <p:nvPr/>
        </p:nvSpPr>
        <p:spPr>
          <a:xfrm>
            <a:off x="5121263" y="590218"/>
            <a:ext cx="5730284" cy="2838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Some </a:t>
            </a:r>
            <a:r>
              <a:rPr lang="hr-HR" sz="2000" b="1" dirty="0" err="1"/>
              <a:t>adjectives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irregular</a:t>
            </a:r>
            <a:r>
              <a:rPr lang="hr-HR" sz="2000" b="1" dirty="0"/>
              <a:t> </a:t>
            </a:r>
            <a:r>
              <a:rPr lang="hr-HR" sz="2000" b="1" dirty="0" err="1"/>
              <a:t>comparative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superlative </a:t>
            </a:r>
            <a:r>
              <a:rPr lang="hr-HR" sz="2000" b="1" dirty="0" err="1"/>
              <a:t>form</a:t>
            </a:r>
            <a:r>
              <a:rPr lang="en-US" sz="2000" b="1" dirty="0"/>
              <a:t>.</a:t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8049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7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" y="4634"/>
            <a:ext cx="5110629" cy="684873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9" y="248286"/>
            <a:ext cx="5035929" cy="22871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E432F9F-9855-4DEF-B86A-89C635FF7FD2}"/>
              </a:ext>
            </a:extLst>
          </p:cNvPr>
          <p:cNvSpPr txBox="1">
            <a:spLocks/>
          </p:cNvSpPr>
          <p:nvPr/>
        </p:nvSpPr>
        <p:spPr>
          <a:xfrm>
            <a:off x="5121263" y="2744798"/>
            <a:ext cx="6092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Complete the sentences with better or worse.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8E4879A3-E3D0-4C0F-8E62-5A56B26077CB}"/>
              </a:ext>
            </a:extLst>
          </p:cNvPr>
          <p:cNvSpPr txBox="1">
            <a:spLocks/>
          </p:cNvSpPr>
          <p:nvPr/>
        </p:nvSpPr>
        <p:spPr>
          <a:xfrm>
            <a:off x="5454132" y="133018"/>
            <a:ext cx="6615947" cy="2838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Translate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sentences</a:t>
            </a:r>
            <a:r>
              <a:rPr lang="hr-HR" sz="2000" b="1" dirty="0"/>
              <a:t> </a:t>
            </a:r>
            <a:r>
              <a:rPr lang="hr-HR" sz="2000" b="1" dirty="0" err="1"/>
              <a:t>into</a:t>
            </a:r>
            <a:r>
              <a:rPr lang="hr-HR" sz="2000" b="1" dirty="0"/>
              <a:t> Croatian</a:t>
            </a:r>
            <a:r>
              <a:rPr lang="en-US" sz="2000" b="1" dirty="0"/>
              <a:t>.</a:t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i="1" dirty="0"/>
              <a:t>Nigel je bolji natjecatelj od Sarah.</a:t>
            </a:r>
          </a:p>
          <a:p>
            <a:pPr marL="0" indent="0">
              <a:buNone/>
            </a:pPr>
            <a:r>
              <a:rPr lang="hr-HR" sz="2000" i="1" dirty="0"/>
              <a:t>On je najbolji učenik u razredu.</a:t>
            </a:r>
          </a:p>
          <a:p>
            <a:pPr marL="0" indent="0">
              <a:buNone/>
            </a:pPr>
            <a:r>
              <a:rPr lang="hr-HR" sz="2000" i="1" dirty="0"/>
              <a:t>Tom je lošiji nogometaš od </a:t>
            </a:r>
            <a:r>
              <a:rPr lang="hr-HR" sz="2000" i="1" dirty="0" err="1"/>
              <a:t>Mikea</a:t>
            </a:r>
            <a:r>
              <a:rPr lang="hr-HR" sz="2000" i="1" dirty="0"/>
              <a:t>.</a:t>
            </a:r>
          </a:p>
          <a:p>
            <a:pPr marL="0" indent="0">
              <a:buNone/>
            </a:pPr>
            <a:r>
              <a:rPr lang="hr-HR" sz="2000" i="1" dirty="0"/>
              <a:t>On je najlošiji nogometaš u timu.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24D95F1-8A31-4E90-8A47-65F757EC2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21" y="3443600"/>
            <a:ext cx="10696575" cy="24193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8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" y="12417"/>
            <a:ext cx="5124937" cy="6845583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50.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22953" y="1142061"/>
            <a:ext cx="6889977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Use the correct form of the words in brackets.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41" y="1861079"/>
            <a:ext cx="8307571" cy="313584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4876B899-F4ED-40CA-8D90-2B631D197048}"/>
              </a:ext>
            </a:extLst>
          </p:cNvPr>
          <p:cNvSpPr txBox="1">
            <a:spLocks/>
          </p:cNvSpPr>
          <p:nvPr/>
        </p:nvSpPr>
        <p:spPr>
          <a:xfrm>
            <a:off x="5145814" y="3735468"/>
            <a:ext cx="342212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500" dirty="0">
                <a:solidFill>
                  <a:srgbClr val="FF0000"/>
                </a:solidFill>
              </a:rPr>
              <a:t> </a:t>
            </a:r>
            <a:r>
              <a:rPr lang="hr-HR" sz="2500" dirty="0" err="1">
                <a:solidFill>
                  <a:srgbClr val="FF0000"/>
                </a:solidFill>
              </a:rPr>
              <a:t>the</a:t>
            </a:r>
            <a:r>
              <a:rPr lang="hr-HR" sz="2500" dirty="0">
                <a:solidFill>
                  <a:srgbClr val="FF0000"/>
                </a:solidFill>
              </a:rPr>
              <a:t> </a:t>
            </a:r>
            <a:r>
              <a:rPr lang="hr-HR" sz="2500" dirty="0" err="1">
                <a:solidFill>
                  <a:srgbClr val="FF0000"/>
                </a:solidFill>
              </a:rPr>
              <a:t>worst</a:t>
            </a:r>
            <a:endParaRPr lang="hr-HR" sz="2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500" dirty="0">
                <a:solidFill>
                  <a:srgbClr val="FF0000"/>
                </a:solidFill>
              </a:rPr>
              <a:t>              </a:t>
            </a:r>
            <a:r>
              <a:rPr lang="hr-HR" sz="2500" dirty="0" err="1">
                <a:solidFill>
                  <a:srgbClr val="FF0000"/>
                </a:solidFill>
              </a:rPr>
              <a:t>better</a:t>
            </a:r>
            <a:endParaRPr lang="hr-HR" sz="2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500" dirty="0" err="1">
                <a:solidFill>
                  <a:srgbClr val="FF0000"/>
                </a:solidFill>
              </a:rPr>
              <a:t>worse</a:t>
            </a:r>
            <a:endParaRPr lang="hr-HR" sz="2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500" dirty="0">
                <a:solidFill>
                  <a:srgbClr val="FF0000"/>
                </a:solidFill>
              </a:rPr>
              <a:t>   </a:t>
            </a:r>
            <a:r>
              <a:rPr lang="hr-HR" sz="2500" dirty="0" err="1">
                <a:solidFill>
                  <a:srgbClr val="FF0000"/>
                </a:solidFill>
              </a:rPr>
              <a:t>the</a:t>
            </a:r>
            <a:r>
              <a:rPr lang="hr-HR" sz="2500" dirty="0">
                <a:solidFill>
                  <a:srgbClr val="FF0000"/>
                </a:solidFill>
              </a:rPr>
              <a:t> </a:t>
            </a:r>
            <a:r>
              <a:rPr lang="hr-HR" sz="2500" dirty="0" err="1">
                <a:solidFill>
                  <a:srgbClr val="FF0000"/>
                </a:solidFill>
              </a:rPr>
              <a:t>worst</a:t>
            </a:r>
            <a:endParaRPr lang="hr-HR" sz="25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500" dirty="0">
                <a:solidFill>
                  <a:srgbClr val="FF0000"/>
                </a:solidFill>
              </a:rPr>
              <a:t>             </a:t>
            </a:r>
            <a:r>
              <a:rPr lang="hr-HR" sz="2500" dirty="0" err="1">
                <a:solidFill>
                  <a:srgbClr val="FF0000"/>
                </a:solidFill>
              </a:rPr>
              <a:t>best</a:t>
            </a:r>
            <a:endParaRPr lang="hr-HR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wnload Torn Notebook Paper Png - Png Paper Torn PNG Image with ...">
            <a:extLst>
              <a:ext uri="{FF2B5EF4-FFF2-40B4-BE49-F238E27FC236}">
                <a16:creationId xmlns:a16="http://schemas.microsoft.com/office/drawing/2014/main" id="{44B6FF1D-B5F3-48C0-8B3E-91B3C919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14">
            <a:off x="1411282" y="-350869"/>
            <a:ext cx="9563181" cy="91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9E9B3B7-33F8-4B11-9770-D2826FC4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58" y="3154638"/>
            <a:ext cx="2514883" cy="15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2432B3B-03AB-44F4-8052-90A372BA4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18" y="2239744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458A7D4F-E1E4-401D-B333-1F318CF4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91" y="1732840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A8A2B9A1-8336-4420-9B46-60E7AF89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2" y="1635691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-wave-line-png-8 - Downtown Cabaret Downtown Cabaret">
            <a:extLst>
              <a:ext uri="{FF2B5EF4-FFF2-40B4-BE49-F238E27FC236}">
                <a16:creationId xmlns:a16="http://schemas.microsoft.com/office/drawing/2014/main" id="{3D9F8ABB-1D0F-4D7D-9A6E-F36BE436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72" flipV="1">
            <a:off x="3715313" y="3151221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d-wave-line-png-8 - Downtown Cabaret Downtown Cabaret">
            <a:extLst>
              <a:ext uri="{FF2B5EF4-FFF2-40B4-BE49-F238E27FC236}">
                <a16:creationId xmlns:a16="http://schemas.microsoft.com/office/drawing/2014/main" id="{E618FA9D-10CF-4CF0-A917-ABD3DA1D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443" flipV="1">
            <a:off x="4884142" y="2814615"/>
            <a:ext cx="1016351" cy="2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d-wave-line-png-8 - Downtown Cabaret Downtown Cabaret">
            <a:extLst>
              <a:ext uri="{FF2B5EF4-FFF2-40B4-BE49-F238E27FC236}">
                <a16:creationId xmlns:a16="http://schemas.microsoft.com/office/drawing/2014/main" id="{7E3C0486-0DBE-4FA8-B375-97558C26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9154" flipH="1" flipV="1">
            <a:off x="6906539" y="2755210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FD87A7C4-FACD-4E78-A349-D33AAC64A9A4}"/>
              </a:ext>
            </a:extLst>
          </p:cNvPr>
          <p:cNvSpPr txBox="1"/>
          <p:nvPr/>
        </p:nvSpPr>
        <p:spPr>
          <a:xfrm rot="21408452">
            <a:off x="5359120" y="3715830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Ink Free" panose="03080402000500000000" pitchFamily="66" charset="0"/>
              </a:rPr>
              <a:t>ANIMALS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6F9C355-9F04-4FA6-880A-3791768B981F}"/>
              </a:ext>
            </a:extLst>
          </p:cNvPr>
          <p:cNvSpPr txBox="1"/>
          <p:nvPr/>
        </p:nvSpPr>
        <p:spPr>
          <a:xfrm rot="21321731">
            <a:off x="3103745" y="2367963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cat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8FCB2CF-42F7-4567-A046-04BE19855AAC}"/>
              </a:ext>
            </a:extLst>
          </p:cNvPr>
          <p:cNvSpPr txBox="1"/>
          <p:nvPr/>
        </p:nvSpPr>
        <p:spPr>
          <a:xfrm rot="21321731">
            <a:off x="4808088" y="1861059"/>
            <a:ext cx="1059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tiger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ECB7072-4268-4CB4-A2A0-AB1E3BCAE142}"/>
              </a:ext>
            </a:extLst>
          </p:cNvPr>
          <p:cNvSpPr txBox="1"/>
          <p:nvPr/>
        </p:nvSpPr>
        <p:spPr>
          <a:xfrm>
            <a:off x="166818" y="47319"/>
            <a:ext cx="11891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Which</a:t>
            </a:r>
            <a:r>
              <a:rPr lang="hr-HR" sz="2000" b="1" dirty="0"/>
              <a:t> </a:t>
            </a:r>
            <a:r>
              <a:rPr lang="hr-HR" sz="2000" b="1" dirty="0" err="1"/>
              <a:t>animals</a:t>
            </a:r>
            <a:r>
              <a:rPr lang="hr-HR" sz="2000" b="1" dirty="0"/>
              <a:t> </a:t>
            </a:r>
            <a:r>
              <a:rPr lang="hr-HR" sz="2000" b="1" dirty="0" err="1"/>
              <a:t>can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name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English?</a:t>
            </a:r>
            <a:br>
              <a:rPr lang="hr-HR" sz="2000" dirty="0"/>
            </a:br>
            <a:r>
              <a:rPr lang="hr-HR" sz="2000" i="1" dirty="0"/>
              <a:t>Otvori svoju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F28B6194-3910-49A3-B89E-9FC3AFDA3ECA}"/>
              </a:ext>
            </a:extLst>
          </p:cNvPr>
          <p:cNvSpPr txBox="1"/>
          <p:nvPr/>
        </p:nvSpPr>
        <p:spPr>
          <a:xfrm rot="21321731">
            <a:off x="7587246" y="1774733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hippo</a:t>
            </a:r>
            <a:endParaRPr lang="hr-HR" sz="32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17" grpId="0" build="allAtOnce"/>
      <p:bldP spid="20" grpId="0"/>
      <p:bldP spid="1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4634"/>
            <a:ext cx="5113348" cy="684873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2623" y="2791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56.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22623" y="666234"/>
            <a:ext cx="6092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you know the meaning of these words?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5" y="1376039"/>
            <a:ext cx="10108866" cy="545404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48E57409-65AC-48E5-9134-E129A9BA3405}"/>
              </a:ext>
            </a:extLst>
          </p:cNvPr>
          <p:cNvSpPr txBox="1">
            <a:spLocks/>
          </p:cNvSpPr>
          <p:nvPr/>
        </p:nvSpPr>
        <p:spPr>
          <a:xfrm>
            <a:off x="3768961" y="2252631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jež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EF68B5C2-6798-43C9-8EFF-1431BDE5E391}"/>
              </a:ext>
            </a:extLst>
          </p:cNvPr>
          <p:cNvSpPr txBox="1">
            <a:spLocks/>
          </p:cNvSpPr>
          <p:nvPr/>
        </p:nvSpPr>
        <p:spPr>
          <a:xfrm>
            <a:off x="405068" y="2656876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vjeverica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8152FF91-3C22-41C0-A39B-1FD906F835A2}"/>
              </a:ext>
            </a:extLst>
          </p:cNvPr>
          <p:cNvSpPr txBox="1">
            <a:spLocks/>
          </p:cNvSpPr>
          <p:nvPr/>
        </p:nvSpPr>
        <p:spPr>
          <a:xfrm>
            <a:off x="3360947" y="2645445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svinja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6A412486-2809-4E92-A8BF-1A2CCCDEAB1E}"/>
              </a:ext>
            </a:extLst>
          </p:cNvPr>
          <p:cNvSpPr txBox="1">
            <a:spLocks/>
          </p:cNvSpPr>
          <p:nvPr/>
        </p:nvSpPr>
        <p:spPr>
          <a:xfrm>
            <a:off x="3372377" y="3046698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muha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33C5B002-AE30-43D6-B287-D00FCD2DF4F2}"/>
              </a:ext>
            </a:extLst>
          </p:cNvPr>
          <p:cNvSpPr txBox="1">
            <a:spLocks/>
          </p:cNvSpPr>
          <p:nvPr/>
        </p:nvSpPr>
        <p:spPr>
          <a:xfrm>
            <a:off x="405068" y="3423357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hobotnica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89A60A55-D077-4C46-9BEF-8CD0A3E01561}"/>
              </a:ext>
            </a:extLst>
          </p:cNvPr>
          <p:cNvSpPr txBox="1">
            <a:spLocks/>
          </p:cNvSpPr>
          <p:nvPr/>
        </p:nvSpPr>
        <p:spPr>
          <a:xfrm>
            <a:off x="2131929" y="3419264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gepard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B10199F8-5C5B-4354-A0DC-F83ADE3D08E8}"/>
              </a:ext>
            </a:extLst>
          </p:cNvPr>
          <p:cNvSpPr txBox="1">
            <a:spLocks/>
          </p:cNvSpPr>
          <p:nvPr/>
        </p:nvSpPr>
        <p:spPr>
          <a:xfrm>
            <a:off x="3411014" y="3419263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magarac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38974AE1-69A1-4B07-BC39-71E951485854}"/>
              </a:ext>
            </a:extLst>
          </p:cNvPr>
          <p:cNvSpPr txBox="1">
            <a:spLocks/>
          </p:cNvSpPr>
          <p:nvPr/>
        </p:nvSpPr>
        <p:spPr>
          <a:xfrm>
            <a:off x="711050" y="3782868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leptir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C16EA09C-F48C-4FE2-991E-9F8F942F7FAB}"/>
              </a:ext>
            </a:extLst>
          </p:cNvPr>
          <p:cNvSpPr txBox="1">
            <a:spLocks/>
          </p:cNvSpPr>
          <p:nvPr/>
        </p:nvSpPr>
        <p:spPr>
          <a:xfrm>
            <a:off x="2153822" y="3786960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kit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AE2764FD-D4CE-486B-9D3C-4C4F662CE743}"/>
              </a:ext>
            </a:extLst>
          </p:cNvPr>
          <p:cNvSpPr txBox="1">
            <a:spLocks/>
          </p:cNvSpPr>
          <p:nvPr/>
        </p:nvSpPr>
        <p:spPr>
          <a:xfrm>
            <a:off x="3540068" y="3795030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puž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B3B3D0F7-AEA1-4E2C-985C-90452B5570A1}"/>
              </a:ext>
            </a:extLst>
          </p:cNvPr>
          <p:cNvSpPr txBox="1">
            <a:spLocks/>
          </p:cNvSpPr>
          <p:nvPr/>
        </p:nvSpPr>
        <p:spPr>
          <a:xfrm>
            <a:off x="393637" y="4209882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lisica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D11624B6-DF09-4C03-92AD-8795062804F7}"/>
              </a:ext>
            </a:extLst>
          </p:cNvPr>
          <p:cNvSpPr txBox="1">
            <a:spLocks/>
          </p:cNvSpPr>
          <p:nvPr/>
        </p:nvSpPr>
        <p:spPr>
          <a:xfrm>
            <a:off x="2171890" y="4195493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hrčak 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EDE9ED77-450C-40D0-8336-099AD0F9642D}"/>
              </a:ext>
            </a:extLst>
          </p:cNvPr>
          <p:cNvSpPr txBox="1">
            <a:spLocks/>
          </p:cNvSpPr>
          <p:nvPr/>
        </p:nvSpPr>
        <p:spPr>
          <a:xfrm>
            <a:off x="3627276" y="4209882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skakavac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6D9A5F80-4FDB-4ACF-B89A-8E9DA1C2E392}"/>
              </a:ext>
            </a:extLst>
          </p:cNvPr>
          <p:cNvSpPr txBox="1">
            <a:spLocks/>
          </p:cNvSpPr>
          <p:nvPr/>
        </p:nvSpPr>
        <p:spPr>
          <a:xfrm>
            <a:off x="509066" y="4568588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sova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CCDB643F-499F-4722-942D-4FA3C8C9542C}"/>
              </a:ext>
            </a:extLst>
          </p:cNvPr>
          <p:cNvSpPr txBox="1">
            <a:spLocks/>
          </p:cNvSpPr>
          <p:nvPr/>
        </p:nvSpPr>
        <p:spPr>
          <a:xfrm>
            <a:off x="2056461" y="4582977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mrav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299FBCF4-66AA-457D-A258-9A3C7F1691FB}"/>
              </a:ext>
            </a:extLst>
          </p:cNvPr>
          <p:cNvSpPr txBox="1">
            <a:spLocks/>
          </p:cNvSpPr>
          <p:nvPr/>
        </p:nvSpPr>
        <p:spPr>
          <a:xfrm>
            <a:off x="3396513" y="4597366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krava</a:t>
            </a:r>
          </a:p>
        </p:txBody>
      </p:sp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id="{A7C8D1F4-5793-4FD3-BB67-1340FF476B09}"/>
              </a:ext>
            </a:extLst>
          </p:cNvPr>
          <p:cNvSpPr txBox="1">
            <a:spLocks/>
          </p:cNvSpPr>
          <p:nvPr/>
        </p:nvSpPr>
        <p:spPr>
          <a:xfrm>
            <a:off x="527886" y="4961055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komarac</a:t>
            </a:r>
          </a:p>
        </p:txBody>
      </p:sp>
      <p:sp>
        <p:nvSpPr>
          <p:cNvPr id="27" name="Rezervirano mjesto sadržaja 2">
            <a:extLst>
              <a:ext uri="{FF2B5EF4-FFF2-40B4-BE49-F238E27FC236}">
                <a16:creationId xmlns:a16="http://schemas.microsoft.com/office/drawing/2014/main" id="{50E6DE0C-662A-4ECB-8FE2-9B64C5A140AF}"/>
              </a:ext>
            </a:extLst>
          </p:cNvPr>
          <p:cNvSpPr txBox="1">
            <a:spLocks/>
          </p:cNvSpPr>
          <p:nvPr/>
        </p:nvSpPr>
        <p:spPr>
          <a:xfrm>
            <a:off x="2125495" y="4961563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vuk</a:t>
            </a:r>
          </a:p>
        </p:txBody>
      </p:sp>
      <p:sp>
        <p:nvSpPr>
          <p:cNvPr id="28" name="Rezervirano mjesto sadržaja 2">
            <a:extLst>
              <a:ext uri="{FF2B5EF4-FFF2-40B4-BE49-F238E27FC236}">
                <a16:creationId xmlns:a16="http://schemas.microsoft.com/office/drawing/2014/main" id="{378491B6-0D3A-47F0-AE2E-34B0A7BB76B2}"/>
              </a:ext>
            </a:extLst>
          </p:cNvPr>
          <p:cNvSpPr txBox="1">
            <a:spLocks/>
          </p:cNvSpPr>
          <p:nvPr/>
        </p:nvSpPr>
        <p:spPr>
          <a:xfrm>
            <a:off x="3511894" y="4947174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roda</a:t>
            </a:r>
          </a:p>
        </p:txBody>
      </p:sp>
      <p:sp>
        <p:nvSpPr>
          <p:cNvPr id="29" name="Rezervirano mjesto sadržaja 2">
            <a:extLst>
              <a:ext uri="{FF2B5EF4-FFF2-40B4-BE49-F238E27FC236}">
                <a16:creationId xmlns:a16="http://schemas.microsoft.com/office/drawing/2014/main" id="{0ECCCC57-6CE5-4E45-929C-1873A53E963E}"/>
              </a:ext>
            </a:extLst>
          </p:cNvPr>
          <p:cNvSpPr txBox="1">
            <a:spLocks/>
          </p:cNvSpPr>
          <p:nvPr/>
        </p:nvSpPr>
        <p:spPr>
          <a:xfrm>
            <a:off x="310586" y="5326241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morski pas</a:t>
            </a:r>
          </a:p>
        </p:txBody>
      </p:sp>
      <p:sp>
        <p:nvSpPr>
          <p:cNvPr id="30" name="Rezervirano mjesto sadržaja 2">
            <a:extLst>
              <a:ext uri="{FF2B5EF4-FFF2-40B4-BE49-F238E27FC236}">
                <a16:creationId xmlns:a16="http://schemas.microsoft.com/office/drawing/2014/main" id="{E6608612-D7D0-45D4-8681-B2C3FC6452A7}"/>
              </a:ext>
            </a:extLst>
          </p:cNvPr>
          <p:cNvSpPr txBox="1">
            <a:spLocks/>
          </p:cNvSpPr>
          <p:nvPr/>
        </p:nvSpPr>
        <p:spPr>
          <a:xfrm>
            <a:off x="3325596" y="5326241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medvjed</a:t>
            </a:r>
          </a:p>
        </p:txBody>
      </p:sp>
      <p:sp>
        <p:nvSpPr>
          <p:cNvPr id="31" name="Rezervirano mjesto sadržaja 2">
            <a:extLst>
              <a:ext uri="{FF2B5EF4-FFF2-40B4-BE49-F238E27FC236}">
                <a16:creationId xmlns:a16="http://schemas.microsoft.com/office/drawing/2014/main" id="{D47FE7D0-8378-4CF2-B6C6-85FF5ADB63B5}"/>
              </a:ext>
            </a:extLst>
          </p:cNvPr>
          <p:cNvSpPr txBox="1">
            <a:spLocks/>
          </p:cNvSpPr>
          <p:nvPr/>
        </p:nvSpPr>
        <p:spPr>
          <a:xfrm>
            <a:off x="2125495" y="5715379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ovca</a:t>
            </a:r>
          </a:p>
        </p:txBody>
      </p:sp>
      <p:sp>
        <p:nvSpPr>
          <p:cNvPr id="32" name="Rezervirano mjesto sadržaja 2">
            <a:extLst>
              <a:ext uri="{FF2B5EF4-FFF2-40B4-BE49-F238E27FC236}">
                <a16:creationId xmlns:a16="http://schemas.microsoft.com/office/drawing/2014/main" id="{D2547780-268A-478C-A1AE-E2E1EF828C13}"/>
              </a:ext>
            </a:extLst>
          </p:cNvPr>
          <p:cNvSpPr txBox="1">
            <a:spLocks/>
          </p:cNvSpPr>
          <p:nvPr/>
        </p:nvSpPr>
        <p:spPr>
          <a:xfrm>
            <a:off x="3624059" y="5692098"/>
            <a:ext cx="2094929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nilski konj</a:t>
            </a:r>
          </a:p>
        </p:txBody>
      </p:sp>
    </p:spTree>
    <p:extLst>
      <p:ext uri="{BB962C8B-B14F-4D97-AF65-F5344CB8AC3E}">
        <p14:creationId xmlns:p14="http://schemas.microsoft.com/office/powerpoint/2010/main" val="20176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3" grpId="0" build="p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4634"/>
            <a:ext cx="5113348" cy="684873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2623" y="2791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56.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22623" y="347074"/>
            <a:ext cx="6092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Listen and tick the animals you hear mentioned.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5" y="1376039"/>
            <a:ext cx="10108866" cy="545404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Rezervirano mjesto sadržaja 2">
            <a:extLst>
              <a:ext uri="{FF2B5EF4-FFF2-40B4-BE49-F238E27FC236}">
                <a16:creationId xmlns:a16="http://schemas.microsoft.com/office/drawing/2014/main" id="{2E47096D-B311-4E09-B19C-4E962B04E875}"/>
              </a:ext>
            </a:extLst>
          </p:cNvPr>
          <p:cNvSpPr txBox="1">
            <a:spLocks/>
          </p:cNvSpPr>
          <p:nvPr/>
        </p:nvSpPr>
        <p:spPr>
          <a:xfrm>
            <a:off x="10353801" y="1253854"/>
            <a:ext cx="1828924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hlinkClick r:id="rId6"/>
              </a:rPr>
              <a:t>https://www.e-sfera.hr/dodatni-digitalni-sadrzaji/d874387f-a20c-4100-9055-6481369241f5/assets/audio/26_lesson_9_animals.mp3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05_30_Congratulations_Nigel_Animals">
            <a:hlinkClick r:id="" action="ppaction://media"/>
            <a:extLst>
              <a:ext uri="{FF2B5EF4-FFF2-40B4-BE49-F238E27FC236}">
                <a16:creationId xmlns:a16="http://schemas.microsoft.com/office/drawing/2014/main" id="{93E6B1D9-9C8B-481F-9EC8-B0803F232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5295" y="2484120"/>
            <a:ext cx="609600" cy="609600"/>
          </a:xfrm>
          <a:prstGeom prst="rect">
            <a:avLst/>
          </a:prstGeom>
        </p:spPr>
      </p:pic>
      <p:pic>
        <p:nvPicPr>
          <p:cNvPr id="1026" name="Picture 2" descr="Vidi izvornu sliku">
            <a:extLst>
              <a:ext uri="{FF2B5EF4-FFF2-40B4-BE49-F238E27FC236}">
                <a16:creationId xmlns:a16="http://schemas.microsoft.com/office/drawing/2014/main" id="{501213F0-F4D1-4FC8-92B1-16C03977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03" y="2429031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Vidi izvornu sliku">
            <a:extLst>
              <a:ext uri="{FF2B5EF4-FFF2-40B4-BE49-F238E27FC236}">
                <a16:creationId xmlns:a16="http://schemas.microsoft.com/office/drawing/2014/main" id="{11EF1B79-9969-4CBF-ABD3-2BD90DB35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16" y="2429031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Vidi izvornu sliku">
            <a:extLst>
              <a:ext uri="{FF2B5EF4-FFF2-40B4-BE49-F238E27FC236}">
                <a16:creationId xmlns:a16="http://schemas.microsoft.com/office/drawing/2014/main" id="{84B55615-E24E-42D7-93A4-631F975B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58" y="2788920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Vidi izvornu sliku">
            <a:extLst>
              <a:ext uri="{FF2B5EF4-FFF2-40B4-BE49-F238E27FC236}">
                <a16:creationId xmlns:a16="http://schemas.microsoft.com/office/drawing/2014/main" id="{688865D6-72BD-4E74-B7C3-25967B9B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04" y="3504883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Vidi izvornu sliku">
            <a:extLst>
              <a:ext uri="{FF2B5EF4-FFF2-40B4-BE49-F238E27FC236}">
                <a16:creationId xmlns:a16="http://schemas.microsoft.com/office/drawing/2014/main" id="{7DF78B63-8743-4AE2-A16C-B625EA50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54" y="3975890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Vidi izvornu sliku">
            <a:extLst>
              <a:ext uri="{FF2B5EF4-FFF2-40B4-BE49-F238E27FC236}">
                <a16:creationId xmlns:a16="http://schemas.microsoft.com/office/drawing/2014/main" id="{AD1C6864-D409-40A1-8CC8-45EF7975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95" y="4335779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Vidi izvornu sliku">
            <a:extLst>
              <a:ext uri="{FF2B5EF4-FFF2-40B4-BE49-F238E27FC236}">
                <a16:creationId xmlns:a16="http://schemas.microsoft.com/office/drawing/2014/main" id="{C305672B-7829-4E3C-8AF7-F7EF7552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14" y="5982731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Vidi izvornu sliku">
            <a:extLst>
              <a:ext uri="{FF2B5EF4-FFF2-40B4-BE49-F238E27FC236}">
                <a16:creationId xmlns:a16="http://schemas.microsoft.com/office/drawing/2014/main" id="{D29C6F4B-7DB9-4388-A1B6-9B0F6BCE8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67" y="4774649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Vidi izvornu sliku">
            <a:extLst>
              <a:ext uri="{FF2B5EF4-FFF2-40B4-BE49-F238E27FC236}">
                <a16:creationId xmlns:a16="http://schemas.microsoft.com/office/drawing/2014/main" id="{D5865ABE-285C-410A-B1CF-D1E78D0D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18" y="5134538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Vidi izvornu sliku">
            <a:extLst>
              <a:ext uri="{FF2B5EF4-FFF2-40B4-BE49-F238E27FC236}">
                <a16:creationId xmlns:a16="http://schemas.microsoft.com/office/drawing/2014/main" id="{36BAAC45-D940-42B2-870A-816C325CB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2" y="5120748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Vidi izvornu sliku">
            <a:extLst>
              <a:ext uri="{FF2B5EF4-FFF2-40B4-BE49-F238E27FC236}">
                <a16:creationId xmlns:a16="http://schemas.microsoft.com/office/drawing/2014/main" id="{16CBDDDA-86B2-4F94-A3CE-8458F1967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02" y="4716484"/>
            <a:ext cx="312737" cy="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zervirano mjesto sadržaja 2">
            <a:extLst>
              <a:ext uri="{FF2B5EF4-FFF2-40B4-BE49-F238E27FC236}">
                <a16:creationId xmlns:a16="http://schemas.microsoft.com/office/drawing/2014/main" id="{9C07695A-0474-4E0A-B8BC-FC096EB9BC7C}"/>
              </a:ext>
            </a:extLst>
          </p:cNvPr>
          <p:cNvSpPr txBox="1">
            <a:spLocks/>
          </p:cNvSpPr>
          <p:nvPr/>
        </p:nvSpPr>
        <p:spPr>
          <a:xfrm>
            <a:off x="10342940" y="4835972"/>
            <a:ext cx="1838114" cy="542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Circle the animals that can be pets.</a:t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20814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build="p"/>
      <p:bldP spid="22" grpId="0" build="p"/>
      <p:bldP spid="33" grpId="0" build="p"/>
      <p:bldP spid="5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12395"/>
            <a:ext cx="5113348" cy="6833207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2623" y="2791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39005" y="277153"/>
            <a:ext cx="6949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Sort out the animals from task 1.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6" y="972215"/>
            <a:ext cx="11504668" cy="216830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79E210DD-9B66-42A6-8700-ECD7D666C43C}"/>
              </a:ext>
            </a:extLst>
          </p:cNvPr>
          <p:cNvSpPr txBox="1">
            <a:spLocks/>
          </p:cNvSpPr>
          <p:nvPr/>
        </p:nvSpPr>
        <p:spPr>
          <a:xfrm>
            <a:off x="468630" y="2298694"/>
            <a:ext cx="2217421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životinje na farmi / domaće životinje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B53608DC-0DAA-41B1-B8F2-1841E7777A64}"/>
              </a:ext>
            </a:extLst>
          </p:cNvPr>
          <p:cNvSpPr txBox="1">
            <a:spLocks/>
          </p:cNvSpPr>
          <p:nvPr/>
        </p:nvSpPr>
        <p:spPr>
          <a:xfrm>
            <a:off x="2722775" y="2298694"/>
            <a:ext cx="2217421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životinje iz džungle / sa travnjaka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0365F59B-AFE4-46E9-B5FC-26B303976F76}"/>
              </a:ext>
            </a:extLst>
          </p:cNvPr>
          <p:cNvSpPr txBox="1">
            <a:spLocks/>
          </p:cNvSpPr>
          <p:nvPr/>
        </p:nvSpPr>
        <p:spPr>
          <a:xfrm>
            <a:off x="4940196" y="2320825"/>
            <a:ext cx="2217421" cy="365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morske životinje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29F63862-4A0C-48A9-8F39-BAD84B43F95C}"/>
              </a:ext>
            </a:extLst>
          </p:cNvPr>
          <p:cNvSpPr txBox="1">
            <a:spLocks/>
          </p:cNvSpPr>
          <p:nvPr/>
        </p:nvSpPr>
        <p:spPr>
          <a:xfrm>
            <a:off x="7285554" y="2320825"/>
            <a:ext cx="2217421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životinje iz šume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748494D9-7D4A-4EE1-A764-0C6C5156A365}"/>
              </a:ext>
            </a:extLst>
          </p:cNvPr>
          <p:cNvSpPr txBox="1">
            <a:spLocks/>
          </p:cNvSpPr>
          <p:nvPr/>
        </p:nvSpPr>
        <p:spPr>
          <a:xfrm>
            <a:off x="9511578" y="2395216"/>
            <a:ext cx="2217421" cy="398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>
                <a:solidFill>
                  <a:srgbClr val="FF0000"/>
                </a:solidFill>
              </a:rPr>
              <a:t>kukci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C1937E6B-8A84-4F25-8CE1-125DF1524F2B}"/>
              </a:ext>
            </a:extLst>
          </p:cNvPr>
          <p:cNvSpPr txBox="1">
            <a:spLocks/>
          </p:cNvSpPr>
          <p:nvPr/>
        </p:nvSpPr>
        <p:spPr>
          <a:xfrm>
            <a:off x="4918627" y="3298487"/>
            <a:ext cx="6951274" cy="3254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Practice here: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https://wordwall.net/resource/226272/animals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6A56BFF-3DFA-4567-9EFE-9E0274535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44" y="4067292"/>
            <a:ext cx="6486525" cy="26860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67DDE1AE-E58F-4F53-AA45-7CFB343FA760}"/>
              </a:ext>
            </a:extLst>
          </p:cNvPr>
          <p:cNvSpPr txBox="1">
            <a:spLocks/>
          </p:cNvSpPr>
          <p:nvPr/>
        </p:nvSpPr>
        <p:spPr>
          <a:xfrm>
            <a:off x="6788797" y="4526280"/>
            <a:ext cx="5081104" cy="176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Većina imenica u engleskom jeziku svoju množinu dobiva dodavanjem nastavka –s ili –es, dok se neke mijenjaju, a neke ostaju jednake kao i u jednini. </a:t>
            </a:r>
          </a:p>
        </p:txBody>
      </p:sp>
    </p:spTree>
    <p:extLst>
      <p:ext uri="{BB962C8B-B14F-4D97-AF65-F5344CB8AC3E}">
        <p14:creationId xmlns:p14="http://schemas.microsoft.com/office/powerpoint/2010/main" val="3908782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12395"/>
            <a:ext cx="5113348" cy="6833207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939034" y="0"/>
            <a:ext cx="6086628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about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animal</a:t>
            </a:r>
            <a:r>
              <a:rPr lang="hr-HR" sz="2000" b="1" dirty="0"/>
              <a:t> </a:t>
            </a:r>
            <a:r>
              <a:rPr lang="hr-HR" sz="2000" b="1" dirty="0" err="1"/>
              <a:t>world</a:t>
            </a:r>
            <a:r>
              <a:rPr lang="hr-HR" sz="2000" b="1" dirty="0"/>
              <a:t>? Complete the sentences.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0" y="225063"/>
            <a:ext cx="5434506" cy="373013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79E210DD-9B66-42A6-8700-ECD7D666C43C}"/>
              </a:ext>
            </a:extLst>
          </p:cNvPr>
          <p:cNvSpPr txBox="1">
            <a:spLocks/>
          </p:cNvSpPr>
          <p:nvPr/>
        </p:nvSpPr>
        <p:spPr>
          <a:xfrm>
            <a:off x="731520" y="1348740"/>
            <a:ext cx="2217421" cy="535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Sheep</a:t>
            </a:r>
            <a:endParaRPr lang="hr-HR" sz="2000" i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Wolves</a:t>
            </a:r>
            <a:endParaRPr lang="hr-HR" sz="2000" i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r-HR" sz="2000" i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C1937E6B-8A84-4F25-8CE1-125DF1524F2B}"/>
              </a:ext>
            </a:extLst>
          </p:cNvPr>
          <p:cNvSpPr txBox="1">
            <a:spLocks/>
          </p:cNvSpPr>
          <p:nvPr/>
        </p:nvSpPr>
        <p:spPr>
          <a:xfrm>
            <a:off x="4826234" y="4267956"/>
            <a:ext cx="7060102" cy="3254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Practice here: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https://wordwall.net/resource/275272/engleski-jezik/amazing-world-animals</a:t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https://wordwall.net/resource/278879/engleski-jezik/comparative-or-superlative-sort-out</a:t>
            </a:r>
            <a:br>
              <a:rPr lang="hr-HR" sz="2000" i="1" dirty="0"/>
            </a:br>
            <a:r>
              <a:rPr lang="hr-HR" sz="2000" i="1" dirty="0">
                <a:hlinkClick r:id="rId6"/>
              </a:rPr>
              <a:t>https://www.e-sfera.hr/dodatni-digitalni-sadrzaji/d874387f-a20c-4100-9055-6481369241f5/assets/interactivity/kviz_1/index.html</a:t>
            </a:r>
            <a:br>
              <a:rPr lang="hr-HR" sz="2000" i="1" dirty="0"/>
            </a:br>
            <a:r>
              <a:rPr lang="hr-HR" sz="2000" i="1" dirty="0">
                <a:hlinkClick r:id="rId7"/>
              </a:rPr>
              <a:t>https://wordwall.net/resource/278880/engleski-jezik/congratulations-nigel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6A56BFF-3DFA-4567-9EFE-9E0274535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20" y="1787468"/>
            <a:ext cx="4156710" cy="233567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67DDE1AE-E58F-4F53-AA45-7CFB343FA760}"/>
              </a:ext>
            </a:extLst>
          </p:cNvPr>
          <p:cNvSpPr txBox="1">
            <a:spLocks/>
          </p:cNvSpPr>
          <p:nvPr/>
        </p:nvSpPr>
        <p:spPr>
          <a:xfrm>
            <a:off x="5939034" y="805971"/>
            <a:ext cx="5435760" cy="176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opinion</a:t>
            </a:r>
            <a:r>
              <a:rPr lang="hr-HR" sz="2000" b="1" dirty="0"/>
              <a:t>? Complete the sentences with the missing word (animal).</a:t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40723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6" grpId="0" build="p"/>
      <p:bldP spid="11" grpId="0" build="p"/>
      <p:bldP spid="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" y="12417"/>
            <a:ext cx="5124937" cy="6845583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7920990" y="0"/>
            <a:ext cx="409194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WB, page 50.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7920989" y="1142060"/>
            <a:ext cx="4091941" cy="310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Count and complete the sentences.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203517"/>
            <a:ext cx="7427339" cy="644837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4876B899-F4ED-40CA-8D90-2B631D197048}"/>
              </a:ext>
            </a:extLst>
          </p:cNvPr>
          <p:cNvSpPr txBox="1">
            <a:spLocks/>
          </p:cNvSpPr>
          <p:nvPr/>
        </p:nvSpPr>
        <p:spPr>
          <a:xfrm>
            <a:off x="1388781" y="5862387"/>
            <a:ext cx="342212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butterflies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CC027F09-4A56-4FB9-AF15-2B9212BBF26E}"/>
              </a:ext>
            </a:extLst>
          </p:cNvPr>
          <p:cNvSpPr txBox="1">
            <a:spLocks/>
          </p:cNvSpPr>
          <p:nvPr/>
        </p:nvSpPr>
        <p:spPr>
          <a:xfrm>
            <a:off x="3722702" y="5862387"/>
            <a:ext cx="342212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sheep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EE1FFC83-58FB-4714-AF75-D07E3BA6B779}"/>
              </a:ext>
            </a:extLst>
          </p:cNvPr>
          <p:cNvSpPr txBox="1">
            <a:spLocks/>
          </p:cNvSpPr>
          <p:nvPr/>
        </p:nvSpPr>
        <p:spPr>
          <a:xfrm>
            <a:off x="5664556" y="5862387"/>
            <a:ext cx="342212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foxes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1BD62673-7023-4C4F-9FFA-45E7D8B8BAC1}"/>
              </a:ext>
            </a:extLst>
          </p:cNvPr>
          <p:cNvSpPr txBox="1">
            <a:spLocks/>
          </p:cNvSpPr>
          <p:nvPr/>
        </p:nvSpPr>
        <p:spPr>
          <a:xfrm>
            <a:off x="1074200" y="6171781"/>
            <a:ext cx="342212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mice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68E378D1-66DB-4752-AE6E-C1FE36A7CD2A}"/>
              </a:ext>
            </a:extLst>
          </p:cNvPr>
          <p:cNvSpPr txBox="1">
            <a:spLocks/>
          </p:cNvSpPr>
          <p:nvPr/>
        </p:nvSpPr>
        <p:spPr>
          <a:xfrm>
            <a:off x="3099844" y="6171780"/>
            <a:ext cx="342212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ants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F6D84B5F-1E8F-4012-BA11-164C2A2843FC}"/>
              </a:ext>
            </a:extLst>
          </p:cNvPr>
          <p:cNvSpPr txBox="1">
            <a:spLocks/>
          </p:cNvSpPr>
          <p:nvPr/>
        </p:nvSpPr>
        <p:spPr>
          <a:xfrm>
            <a:off x="5304007" y="6171780"/>
            <a:ext cx="152624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wolves</a:t>
            </a:r>
            <a:endParaRPr lang="hr-H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19" grpId="0" build="p"/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" y="7772"/>
            <a:ext cx="5097212" cy="6842454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7511972" y="7772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7511972" y="1087299"/>
            <a:ext cx="4560184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the crossword puzzle.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8" y="181273"/>
            <a:ext cx="7157899" cy="64954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20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4634"/>
            <a:ext cx="5113348" cy="684873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2623" y="2791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55.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22623" y="572533"/>
            <a:ext cx="6092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Think</a:t>
            </a:r>
            <a:r>
              <a:rPr lang="en-US" sz="2000" b="1" dirty="0"/>
              <a:t>.</a:t>
            </a:r>
            <a:r>
              <a:rPr lang="hr-HR" sz="2000" b="1" dirty="0"/>
              <a:t> Can you guess the word?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59" y="1325672"/>
            <a:ext cx="5035929" cy="336910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D4C0B16-8F67-4667-A3BA-B47A6E70D322}"/>
              </a:ext>
            </a:extLst>
          </p:cNvPr>
          <p:cNvSpPr txBox="1">
            <a:spLocks/>
          </p:cNvSpPr>
          <p:nvPr/>
        </p:nvSpPr>
        <p:spPr>
          <a:xfrm>
            <a:off x="7081006" y="4892079"/>
            <a:ext cx="2161253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500" dirty="0">
                <a:solidFill>
                  <a:srgbClr val="FF0000"/>
                </a:solidFill>
              </a:rPr>
              <a:t>PARTY </a:t>
            </a:r>
            <a:r>
              <a:rPr lang="hr-HR" sz="2500" i="1" dirty="0">
                <a:solidFill>
                  <a:srgbClr val="FF0000"/>
                </a:solidFill>
              </a:rPr>
              <a:t>- zabava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E432F9F-9855-4DEF-B86A-89C635FF7FD2}"/>
              </a:ext>
            </a:extLst>
          </p:cNvPr>
          <p:cNvSpPr txBox="1">
            <a:spLocks/>
          </p:cNvSpPr>
          <p:nvPr/>
        </p:nvSpPr>
        <p:spPr>
          <a:xfrm>
            <a:off x="5122623" y="5914747"/>
            <a:ext cx="6092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W</a:t>
            </a:r>
            <a:r>
              <a:rPr lang="en-US" sz="2000" b="1" dirty="0"/>
              <a:t>hat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en-US" sz="2000" b="1" dirty="0"/>
              <a:t>r </a:t>
            </a:r>
            <a:r>
              <a:rPr lang="en-US" sz="2000" b="1" dirty="0" err="1"/>
              <a:t>favourite</a:t>
            </a:r>
            <a:r>
              <a:rPr lang="en-US" sz="2000" b="1" dirty="0"/>
              <a:t> kind of party and why</a:t>
            </a:r>
            <a:r>
              <a:rPr lang="hr-HR" sz="2000" b="1" dirty="0"/>
              <a:t>?</a:t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8852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6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" y="7772"/>
            <a:ext cx="5097212" cy="6842454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14555" y="7772"/>
            <a:ext cx="7060102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Use your own ideas to complete the sentences. Use the comparative or superlative</a:t>
            </a:r>
            <a:r>
              <a:rPr lang="hr-HR" sz="2000" b="1" dirty="0"/>
              <a:t> </a:t>
            </a:r>
            <a:r>
              <a:rPr lang="en-US" sz="2000" b="1" dirty="0"/>
              <a:t>of adjectives.</a:t>
            </a:r>
            <a:r>
              <a:rPr lang="hr-HR" sz="2000" b="1" dirty="0"/>
              <a:t>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90" y="1284715"/>
            <a:ext cx="8155138" cy="535153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9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494711" y="32129"/>
            <a:ext cx="6519253" cy="684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Guess the animal. </a:t>
            </a:r>
          </a:p>
          <a:p>
            <a:pPr marL="0" indent="0">
              <a:buNone/>
            </a:pPr>
            <a:r>
              <a:rPr lang="en-US" sz="2000" b="1" dirty="0"/>
              <a:t>It is a big animal.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It can weigh 2-4 tons.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It lives in Africa</a:t>
            </a:r>
            <a:r>
              <a:rPr lang="hr-HR" sz="2000" b="1" dirty="0"/>
              <a:t>.</a:t>
            </a:r>
            <a:r>
              <a:rPr lang="en-US" sz="2000" b="1" dirty="0"/>
              <a:t>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It loves water and mud.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It spends up to 16 hours a day in the water to keep cool. </a:t>
            </a:r>
            <a:endParaRPr lang="hr-HR" sz="20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1E1E59B-4C78-45C6-B86C-74E9FC508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" y="-5030"/>
            <a:ext cx="5113348" cy="6840170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D308052-8759-4139-A270-0F24F49138CF}"/>
              </a:ext>
            </a:extLst>
          </p:cNvPr>
          <p:cNvSpPr txBox="1">
            <a:spLocks/>
          </p:cNvSpPr>
          <p:nvPr/>
        </p:nvSpPr>
        <p:spPr>
          <a:xfrm>
            <a:off x="5494711" y="269110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55.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CAA7C4-3A9B-4731-BBAD-AF7FAB0DA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6" y="3109571"/>
            <a:ext cx="7163583" cy="351251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229D0E80-2BEF-4B71-82DF-099017502036}"/>
              </a:ext>
            </a:extLst>
          </p:cNvPr>
          <p:cNvSpPr txBox="1">
            <a:spLocks/>
          </p:cNvSpPr>
          <p:nvPr/>
        </p:nvSpPr>
        <p:spPr>
          <a:xfrm>
            <a:off x="7522086" y="3852521"/>
            <a:ext cx="4491878" cy="351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Sing along!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https://www.e-sfera.hr/dodatni-digitalni-sadrzaji/d874387f-a20c-4100-9055-6481369241f5/assets/audio/27_lesson_9_a_song.mp3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6082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6" grpId="0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356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/>
              <a:t>LEARN MORE</a:t>
            </a:r>
            <a:r>
              <a:rPr lang="hr-HR" sz="2000" i="1" dirty="0"/>
              <a:t>!</a:t>
            </a:r>
          </a:p>
          <a:p>
            <a:pPr marL="0" indent="0" algn="ctr">
              <a:buNone/>
            </a:pPr>
            <a:r>
              <a:rPr lang="hr-HR" sz="2000" u="sng" dirty="0">
                <a:hlinkClick r:id="rId4"/>
              </a:rPr>
              <a:t>https://www.e-sfera.hr/dodatni-digitalni-sadrzaji/d874387f-a20c-4100-9055-6481369241f5/</a:t>
            </a:r>
            <a:endParaRPr lang="hr-HR" sz="2000" u="sng" dirty="0"/>
          </a:p>
          <a:p>
            <a:pPr marL="0" indent="0" algn="ctr">
              <a:buNone/>
            </a:pPr>
            <a:r>
              <a:rPr lang="hr-HR" sz="2000" b="1" u="sng" dirty="0"/>
              <a:t>Animals</a:t>
            </a:r>
          </a:p>
          <a:p>
            <a:pPr marL="0" indent="0" algn="ctr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4488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" y="0"/>
            <a:ext cx="5152817" cy="685799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49.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45814" y="904899"/>
            <a:ext cx="6867116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Read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guess</a:t>
            </a:r>
            <a:r>
              <a:rPr lang="hr-HR" sz="2000" b="1" dirty="0"/>
              <a:t>.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kind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party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it</a:t>
            </a:r>
            <a:r>
              <a:rPr lang="hr-HR" sz="2000" b="1" dirty="0"/>
              <a:t>?</a:t>
            </a:r>
            <a:br>
              <a:rPr lang="hr-HR" sz="2000" i="1" dirty="0"/>
            </a:br>
            <a:r>
              <a:rPr lang="hr-HR" sz="2000" i="1" dirty="0"/>
              <a:t>Pročitaj rečenice i pokušaj odgonetnuti o kakvoj se zabavi radi?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7" y="1668780"/>
            <a:ext cx="11630483" cy="480023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4876B899-F4ED-40CA-8D90-2B631D197048}"/>
              </a:ext>
            </a:extLst>
          </p:cNvPr>
          <p:cNvSpPr txBox="1">
            <a:spLocks/>
          </p:cNvSpPr>
          <p:nvPr/>
        </p:nvSpPr>
        <p:spPr>
          <a:xfrm>
            <a:off x="7611819" y="4966516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900" dirty="0">
                <a:solidFill>
                  <a:srgbClr val="FF0000"/>
                </a:solidFill>
              </a:rPr>
              <a:t>a </a:t>
            </a:r>
            <a:r>
              <a:rPr lang="hr-HR" sz="2900" dirty="0" err="1">
                <a:solidFill>
                  <a:srgbClr val="FF0000"/>
                </a:solidFill>
              </a:rPr>
              <a:t>fancy</a:t>
            </a:r>
            <a:r>
              <a:rPr lang="hr-HR" sz="2900" dirty="0">
                <a:solidFill>
                  <a:srgbClr val="FF0000"/>
                </a:solidFill>
              </a:rPr>
              <a:t> </a:t>
            </a:r>
            <a:r>
              <a:rPr lang="hr-HR" sz="2900" dirty="0" err="1">
                <a:solidFill>
                  <a:srgbClr val="FF0000"/>
                </a:solidFill>
              </a:rPr>
              <a:t>dress</a:t>
            </a:r>
            <a:r>
              <a:rPr lang="hr-HR" sz="2900" dirty="0">
                <a:solidFill>
                  <a:srgbClr val="FF0000"/>
                </a:solidFill>
              </a:rPr>
              <a:t> party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900" dirty="0">
                <a:solidFill>
                  <a:srgbClr val="FF0000"/>
                </a:solidFill>
              </a:rPr>
              <a:t>a New </a:t>
            </a:r>
            <a:r>
              <a:rPr lang="hr-HR" sz="2900" dirty="0" err="1">
                <a:solidFill>
                  <a:srgbClr val="FF0000"/>
                </a:solidFill>
              </a:rPr>
              <a:t>Year’s</a:t>
            </a:r>
            <a:r>
              <a:rPr lang="hr-HR" sz="2900" dirty="0">
                <a:solidFill>
                  <a:srgbClr val="FF0000"/>
                </a:solidFill>
              </a:rPr>
              <a:t> Eve party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900" dirty="0">
                <a:solidFill>
                  <a:srgbClr val="FF0000"/>
                </a:solidFill>
              </a:rPr>
              <a:t>a </a:t>
            </a:r>
            <a:r>
              <a:rPr lang="hr-HR" sz="2900" dirty="0" err="1">
                <a:solidFill>
                  <a:srgbClr val="FF0000"/>
                </a:solidFill>
              </a:rPr>
              <a:t>surprise</a:t>
            </a:r>
            <a:r>
              <a:rPr lang="hr-HR" sz="2900" dirty="0">
                <a:solidFill>
                  <a:srgbClr val="FF0000"/>
                </a:solidFill>
              </a:rPr>
              <a:t> party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900" dirty="0">
                <a:solidFill>
                  <a:srgbClr val="FF0000"/>
                </a:solidFill>
              </a:rPr>
              <a:t>a </a:t>
            </a:r>
            <a:r>
              <a:rPr lang="hr-HR" sz="2900" dirty="0" err="1">
                <a:solidFill>
                  <a:srgbClr val="FF0000"/>
                </a:solidFill>
              </a:rPr>
              <a:t>birthday</a:t>
            </a:r>
            <a:r>
              <a:rPr lang="hr-HR" sz="2900" dirty="0">
                <a:solidFill>
                  <a:srgbClr val="FF0000"/>
                </a:solidFill>
              </a:rPr>
              <a:t> party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900" dirty="0">
                <a:solidFill>
                  <a:srgbClr val="FF0000"/>
                </a:solidFill>
              </a:rPr>
              <a:t>a </a:t>
            </a:r>
            <a:r>
              <a:rPr lang="hr-HR" sz="2900" dirty="0" err="1">
                <a:solidFill>
                  <a:srgbClr val="FF0000"/>
                </a:solidFill>
              </a:rPr>
              <a:t>tea</a:t>
            </a:r>
            <a:r>
              <a:rPr lang="hr-HR" sz="2900" dirty="0">
                <a:solidFill>
                  <a:srgbClr val="FF0000"/>
                </a:solidFill>
              </a:rPr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9613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wnload Torn Notebook Paper Png - Png Paper Torn PNG Image with ...">
            <a:extLst>
              <a:ext uri="{FF2B5EF4-FFF2-40B4-BE49-F238E27FC236}">
                <a16:creationId xmlns:a16="http://schemas.microsoft.com/office/drawing/2014/main" id="{44B6FF1D-B5F3-48C0-8B3E-91B3C919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14">
            <a:off x="1411282" y="-350869"/>
            <a:ext cx="9563181" cy="91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9E9B3B7-33F8-4B11-9770-D2826FC4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58" y="3154638"/>
            <a:ext cx="2514883" cy="15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2432B3B-03AB-44F4-8052-90A372BA4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18" y="2239744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458A7D4F-E1E4-401D-B333-1F318CF4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91" y="1732840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A8A2B9A1-8336-4420-9B46-60E7AF89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2" y="1635691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-wave-line-png-8 - Downtown Cabaret Downtown Cabaret">
            <a:extLst>
              <a:ext uri="{FF2B5EF4-FFF2-40B4-BE49-F238E27FC236}">
                <a16:creationId xmlns:a16="http://schemas.microsoft.com/office/drawing/2014/main" id="{3D9F8ABB-1D0F-4D7D-9A6E-F36BE436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72" flipV="1">
            <a:off x="3715313" y="3151221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d-wave-line-png-8 - Downtown Cabaret Downtown Cabaret">
            <a:extLst>
              <a:ext uri="{FF2B5EF4-FFF2-40B4-BE49-F238E27FC236}">
                <a16:creationId xmlns:a16="http://schemas.microsoft.com/office/drawing/2014/main" id="{E618FA9D-10CF-4CF0-A917-ABD3DA1D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443" flipV="1">
            <a:off x="4884142" y="2814615"/>
            <a:ext cx="1016351" cy="2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d-wave-line-png-8 - Downtown Cabaret Downtown Cabaret">
            <a:extLst>
              <a:ext uri="{FF2B5EF4-FFF2-40B4-BE49-F238E27FC236}">
                <a16:creationId xmlns:a16="http://schemas.microsoft.com/office/drawing/2014/main" id="{7E3C0486-0DBE-4FA8-B375-97558C26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9154" flipH="1" flipV="1">
            <a:off x="6906539" y="2755210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FD87A7C4-FACD-4E78-A349-D33AAC64A9A4}"/>
              </a:ext>
            </a:extLst>
          </p:cNvPr>
          <p:cNvSpPr txBox="1"/>
          <p:nvPr/>
        </p:nvSpPr>
        <p:spPr>
          <a:xfrm rot="21408452">
            <a:off x="5594760" y="371583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Ink Free" panose="03080402000500000000" pitchFamily="66" charset="0"/>
              </a:rPr>
              <a:t>PARTY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6F9C355-9F04-4FA6-880A-3791768B981F}"/>
              </a:ext>
            </a:extLst>
          </p:cNvPr>
          <p:cNvSpPr txBox="1"/>
          <p:nvPr/>
        </p:nvSpPr>
        <p:spPr>
          <a:xfrm rot="21321731">
            <a:off x="2732649" y="2367963"/>
            <a:ext cx="149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balloons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8FCB2CF-42F7-4567-A046-04BE19855AAC}"/>
              </a:ext>
            </a:extLst>
          </p:cNvPr>
          <p:cNvSpPr txBox="1"/>
          <p:nvPr/>
        </p:nvSpPr>
        <p:spPr>
          <a:xfrm rot="21321731">
            <a:off x="4776829" y="1861059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latin typeface="Ink Free" panose="03080402000500000000" pitchFamily="66" charset="0"/>
              </a:rPr>
              <a:t>music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ECB7072-4268-4CB4-A2A0-AB1E3BCAE142}"/>
              </a:ext>
            </a:extLst>
          </p:cNvPr>
          <p:cNvSpPr txBox="1"/>
          <p:nvPr/>
        </p:nvSpPr>
        <p:spPr>
          <a:xfrm>
            <a:off x="166818" y="47319"/>
            <a:ext cx="11891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Think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en-US" sz="2000" b="1" dirty="0"/>
              <a:t>all the things you need for a party</a:t>
            </a:r>
            <a:r>
              <a:rPr lang="hr-HR" sz="2000" b="1" dirty="0"/>
              <a:t>!</a:t>
            </a:r>
            <a:br>
              <a:rPr lang="hr-HR" sz="2000" dirty="0"/>
            </a:br>
            <a:endParaRPr lang="hr-HR" sz="2000" i="1" dirty="0"/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C0B1F74-ED3A-4258-BC22-FCA543A10E4B}"/>
              </a:ext>
            </a:extLst>
          </p:cNvPr>
          <p:cNvSpPr txBox="1"/>
          <p:nvPr/>
        </p:nvSpPr>
        <p:spPr>
          <a:xfrm rot="21367933">
            <a:off x="2983570" y="5666468"/>
            <a:ext cx="6843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a BANNER?</a:t>
            </a:r>
          </a:p>
          <a:p>
            <a:r>
              <a:rPr lang="hr-HR" sz="2800" b="1" i="1" dirty="0"/>
              <a:t>BANNER</a:t>
            </a:r>
            <a:r>
              <a:rPr lang="hr-HR" sz="2800" i="1" dirty="0"/>
              <a:t> = transparent</a:t>
            </a:r>
          </a:p>
        </p:txBody>
      </p:sp>
    </p:spTree>
    <p:extLst>
      <p:ext uri="{BB962C8B-B14F-4D97-AF65-F5344CB8AC3E}">
        <p14:creationId xmlns:p14="http://schemas.microsoft.com/office/powerpoint/2010/main" val="13070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17" grpId="0" build="allAtOnce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494711" y="32129"/>
            <a:ext cx="6519253" cy="684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you remember the quiz from our last lesson?</a:t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Who is the winner of the quiz "What a wonderful world!?”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Nigel is the winner of the quiz What a wonderful world.</a:t>
            </a:r>
          </a:p>
          <a:p>
            <a:pPr marL="0" indent="0">
              <a:buNone/>
            </a:pPr>
            <a:r>
              <a:rPr lang="en-US" sz="2000" b="1" dirty="0"/>
              <a:t>How old is he?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He is 11 years old.</a:t>
            </a:r>
          </a:p>
          <a:p>
            <a:pPr marL="0" indent="0">
              <a:buNone/>
            </a:pPr>
            <a:r>
              <a:rPr lang="en-US" sz="2000" b="1" dirty="0"/>
              <a:t>Whose classmate is he?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He is Mike’s classmate.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6" y="160905"/>
            <a:ext cx="5035929" cy="366410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E1E59B-4C78-45C6-B86C-74E9FC50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4634"/>
            <a:ext cx="5113348" cy="684873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D308052-8759-4139-A270-0F24F49138CF}"/>
              </a:ext>
            </a:extLst>
          </p:cNvPr>
          <p:cNvSpPr txBox="1">
            <a:spLocks/>
          </p:cNvSpPr>
          <p:nvPr/>
        </p:nvSpPr>
        <p:spPr>
          <a:xfrm>
            <a:off x="5494711" y="393697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55.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CAA7C4-3A9B-4731-BBAD-AF7FAB0DA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153" y="3110311"/>
            <a:ext cx="5442585" cy="373342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229D0E80-2BEF-4B71-82DF-099017502036}"/>
              </a:ext>
            </a:extLst>
          </p:cNvPr>
          <p:cNvSpPr txBox="1">
            <a:spLocks/>
          </p:cNvSpPr>
          <p:nvPr/>
        </p:nvSpPr>
        <p:spPr>
          <a:xfrm>
            <a:off x="5494711" y="4320539"/>
            <a:ext cx="6519253" cy="240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Look at the banners, and translate them.</a:t>
            </a:r>
            <a:br>
              <a:rPr lang="hr-HR" sz="2000" i="1" dirty="0"/>
            </a:b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1228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6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4634"/>
            <a:ext cx="5113348" cy="6848731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455492" y="389351"/>
            <a:ext cx="6522089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Listen and answer the questions.</a:t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https://www.e-sfera.hr/dodatni-digitalni-sadrzaji/d874387f-a20c-4100-9055-6481369241f5/assets/audio/25_lesson_9_nigel_s_party.mp3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/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8" y="1249985"/>
            <a:ext cx="5035929" cy="213674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E432F9F-9855-4DEF-B86A-89C635FF7FD2}"/>
              </a:ext>
            </a:extLst>
          </p:cNvPr>
          <p:cNvSpPr txBox="1">
            <a:spLocks/>
          </p:cNvSpPr>
          <p:nvPr/>
        </p:nvSpPr>
        <p:spPr>
          <a:xfrm>
            <a:off x="5250348" y="4470488"/>
            <a:ext cx="6854957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 err="1">
                <a:solidFill>
                  <a:srgbClr val="C00000"/>
                </a:solidFill>
              </a:rPr>
              <a:t>Nigel’s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friends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have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prepared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him</a:t>
            </a:r>
            <a:r>
              <a:rPr lang="hr-HR" sz="2400" b="1" dirty="0">
                <a:solidFill>
                  <a:srgbClr val="C00000"/>
                </a:solidFill>
              </a:rPr>
              <a:t> a </a:t>
            </a:r>
            <a:r>
              <a:rPr lang="hr-HR" sz="2400" b="1" dirty="0" err="1">
                <a:solidFill>
                  <a:srgbClr val="C00000"/>
                </a:solidFill>
              </a:rPr>
              <a:t>surprise</a:t>
            </a:r>
            <a:r>
              <a:rPr lang="hr-HR" sz="2400" b="1" dirty="0">
                <a:solidFill>
                  <a:srgbClr val="C00000"/>
                </a:solidFill>
              </a:rPr>
              <a:t> party.</a:t>
            </a:r>
          </a:p>
          <a:p>
            <a:pPr marL="0" indent="0">
              <a:buNone/>
            </a:pPr>
            <a:r>
              <a:rPr lang="hr-HR" sz="2400" b="1" dirty="0" err="1">
                <a:solidFill>
                  <a:srgbClr val="C00000"/>
                </a:solidFill>
              </a:rPr>
              <a:t>They</a:t>
            </a:r>
            <a:r>
              <a:rPr lang="hr-HR" sz="2400" b="1" dirty="0">
                <a:solidFill>
                  <a:srgbClr val="C00000"/>
                </a:solidFill>
              </a:rPr>
              <a:t> are </a:t>
            </a:r>
            <a:r>
              <a:rPr lang="hr-HR" sz="2400" b="1" dirty="0" err="1">
                <a:solidFill>
                  <a:srgbClr val="C00000"/>
                </a:solidFill>
              </a:rPr>
              <a:t>sing</a:t>
            </a:r>
            <a:r>
              <a:rPr lang="hr-HR" sz="2400" b="1" dirty="0">
                <a:solidFill>
                  <a:srgbClr val="C00000"/>
                </a:solidFill>
              </a:rPr>
              <a:t> a song ”For </a:t>
            </a:r>
            <a:r>
              <a:rPr lang="hr-HR" sz="2400" b="1" dirty="0" err="1">
                <a:solidFill>
                  <a:srgbClr val="C00000"/>
                </a:solidFill>
              </a:rPr>
              <a:t>he’s</a:t>
            </a:r>
            <a:r>
              <a:rPr lang="hr-HR" sz="2400" b="1" dirty="0">
                <a:solidFill>
                  <a:srgbClr val="C00000"/>
                </a:solidFill>
              </a:rPr>
              <a:t> a </a:t>
            </a:r>
            <a:r>
              <a:rPr lang="hr-HR" sz="2400" b="1" dirty="0" err="1">
                <a:solidFill>
                  <a:srgbClr val="C00000"/>
                </a:solidFill>
              </a:rPr>
              <a:t>jolly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good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fellow</a:t>
            </a:r>
            <a:r>
              <a:rPr lang="hr-HR" sz="2400" b="1" dirty="0">
                <a:solidFill>
                  <a:srgbClr val="C00000"/>
                </a:solidFill>
              </a:rPr>
              <a:t>!”.</a:t>
            </a:r>
          </a:p>
          <a:p>
            <a:pPr marL="0" indent="0">
              <a:buNone/>
            </a:pPr>
            <a:r>
              <a:rPr lang="hr-HR" sz="2400" b="1" dirty="0" err="1">
                <a:solidFill>
                  <a:srgbClr val="C00000"/>
                </a:solidFill>
              </a:rPr>
              <a:t>They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got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him</a:t>
            </a:r>
            <a:r>
              <a:rPr lang="hr-HR" sz="2400" b="1" dirty="0">
                <a:solidFill>
                  <a:srgbClr val="C00000"/>
                </a:solidFill>
              </a:rPr>
              <a:t> a </a:t>
            </a:r>
            <a:r>
              <a:rPr lang="hr-HR" sz="2400" b="1" dirty="0" err="1">
                <a:solidFill>
                  <a:srgbClr val="C00000"/>
                </a:solidFill>
              </a:rPr>
              <a:t>book</a:t>
            </a:r>
            <a:r>
              <a:rPr lang="hr-HR" sz="2400" b="1" dirty="0">
                <a:solidFill>
                  <a:srgbClr val="C00000"/>
                </a:solidFill>
              </a:rPr>
              <a:t> ”</a:t>
            </a:r>
            <a:r>
              <a:rPr lang="hr-HR" sz="2400" b="1" dirty="0" err="1">
                <a:solidFill>
                  <a:srgbClr val="C00000"/>
                </a:solidFill>
              </a:rPr>
              <a:t>The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amazing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book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of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animals</a:t>
            </a:r>
            <a:r>
              <a:rPr lang="hr-HR" sz="2400" b="1" dirty="0">
                <a:solidFill>
                  <a:srgbClr val="C00000"/>
                </a:solidFill>
              </a:rPr>
              <a:t>”.</a:t>
            </a:r>
          </a:p>
          <a:p>
            <a:pPr marL="0" indent="0">
              <a:buNone/>
            </a:pPr>
            <a:r>
              <a:rPr lang="hr-HR" sz="2400" b="1" dirty="0" err="1">
                <a:solidFill>
                  <a:srgbClr val="C00000"/>
                </a:solidFill>
              </a:rPr>
              <a:t>Nigel’s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quiz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prize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is</a:t>
            </a:r>
            <a:r>
              <a:rPr lang="hr-HR" sz="2400" b="1" dirty="0">
                <a:solidFill>
                  <a:srgbClr val="C00000"/>
                </a:solidFill>
              </a:rPr>
              <a:t> a </a:t>
            </a:r>
            <a:r>
              <a:rPr lang="hr-HR" sz="2400" b="1" dirty="0" err="1">
                <a:solidFill>
                  <a:srgbClr val="C00000"/>
                </a:solidFill>
              </a:rPr>
              <a:t>trip</a:t>
            </a:r>
            <a:r>
              <a:rPr lang="hr-HR" sz="2400" b="1" dirty="0">
                <a:solidFill>
                  <a:srgbClr val="C00000"/>
                </a:solidFill>
              </a:rPr>
              <a:t> to </a:t>
            </a:r>
            <a:r>
              <a:rPr lang="hr-HR" sz="2400" b="1" dirty="0" err="1">
                <a:solidFill>
                  <a:srgbClr val="C00000"/>
                </a:solidFill>
              </a:rPr>
              <a:t>the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country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of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his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choice</a:t>
            </a:r>
            <a:r>
              <a:rPr lang="hr-HR" sz="2400" b="1" dirty="0">
                <a:solidFill>
                  <a:srgbClr val="C00000"/>
                </a:solidFill>
              </a:rPr>
              <a:t>.</a:t>
            </a:r>
            <a:endParaRPr lang="hr-HR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05_29_Congratulations_Nigel">
            <a:hlinkClick r:id="" action="ppaction://media"/>
            <a:extLst>
              <a:ext uri="{FF2B5EF4-FFF2-40B4-BE49-F238E27FC236}">
                <a16:creationId xmlns:a16="http://schemas.microsoft.com/office/drawing/2014/main" id="{0BF2A7D3-5BCB-43AF-850F-38FE1A232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3123" y="2777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7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7772"/>
            <a:ext cx="5113348" cy="6842454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2623" y="2791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22623" y="1087299"/>
            <a:ext cx="6949533" cy="616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Listen</a:t>
            </a:r>
            <a:r>
              <a:rPr lang="hr-HR" sz="2000" b="1" dirty="0"/>
              <a:t> </a:t>
            </a:r>
            <a:r>
              <a:rPr lang="hr-HR" sz="2000" b="1" dirty="0" err="1"/>
              <a:t>or</a:t>
            </a:r>
            <a:r>
              <a:rPr lang="hr-HR" sz="2000" b="1" dirty="0"/>
              <a:t> </a:t>
            </a:r>
            <a:r>
              <a:rPr lang="hr-HR" sz="2000" b="1" dirty="0" err="1"/>
              <a:t>read</a:t>
            </a:r>
            <a:r>
              <a:rPr lang="hr-HR" sz="2000" b="1" dirty="0"/>
              <a:t>. Correct these wrong sentences.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6" y="1810050"/>
            <a:ext cx="11504668" cy="32379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67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7772"/>
            <a:ext cx="5113348" cy="6842454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D4C0B16-8F67-4667-A3BA-B47A6E70D322}"/>
              </a:ext>
            </a:extLst>
          </p:cNvPr>
          <p:cNvSpPr txBox="1">
            <a:spLocks/>
          </p:cNvSpPr>
          <p:nvPr/>
        </p:nvSpPr>
        <p:spPr>
          <a:xfrm>
            <a:off x="5122623" y="870292"/>
            <a:ext cx="6907528" cy="310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b="1" dirty="0">
                <a:solidFill>
                  <a:srgbClr val="C00000"/>
                </a:solidFill>
              </a:rPr>
              <a:t>1 </a:t>
            </a:r>
            <a:r>
              <a:rPr lang="hr-HR" sz="2400" b="1" dirty="0" err="1">
                <a:solidFill>
                  <a:srgbClr val="C00000"/>
                </a:solidFill>
              </a:rPr>
              <a:t>Nigel’s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classmates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have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organized</a:t>
            </a:r>
            <a:r>
              <a:rPr lang="hr-HR" sz="2400" b="1" dirty="0">
                <a:solidFill>
                  <a:srgbClr val="C00000"/>
                </a:solidFill>
              </a:rPr>
              <a:t> a party for </a:t>
            </a:r>
            <a:r>
              <a:rPr lang="hr-HR" sz="2400" b="1" dirty="0" err="1">
                <a:solidFill>
                  <a:srgbClr val="C00000"/>
                </a:solidFill>
              </a:rPr>
              <a:t>aNigel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because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they</a:t>
            </a:r>
            <a:r>
              <a:rPr lang="hr-HR" sz="2400" b="1" dirty="0">
                <a:solidFill>
                  <a:srgbClr val="C00000"/>
                </a:solidFill>
              </a:rPr>
              <a:t> are </a:t>
            </a:r>
            <a:r>
              <a:rPr lang="hr-HR" sz="2400" b="1" dirty="0" err="1">
                <a:solidFill>
                  <a:srgbClr val="C00000"/>
                </a:solidFill>
              </a:rPr>
              <a:t>proud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of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him</a:t>
            </a:r>
            <a:r>
              <a:rPr lang="hr-HR" sz="2400" b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b="1" dirty="0">
                <a:solidFill>
                  <a:srgbClr val="C00000"/>
                </a:solidFill>
              </a:rPr>
              <a:t>2 </a:t>
            </a:r>
            <a:r>
              <a:rPr lang="hr-HR" sz="2400" b="1" dirty="0" err="1">
                <a:solidFill>
                  <a:srgbClr val="C00000"/>
                </a:solidFill>
              </a:rPr>
              <a:t>Nigel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is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the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youngest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winner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of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the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quiz</a:t>
            </a:r>
            <a:r>
              <a:rPr lang="hr-HR" sz="2400" b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b="1" dirty="0">
                <a:solidFill>
                  <a:srgbClr val="C00000"/>
                </a:solidFill>
              </a:rPr>
              <a:t>3 </a:t>
            </a:r>
            <a:r>
              <a:rPr lang="hr-HR" sz="2400" b="1" dirty="0" err="1">
                <a:solidFill>
                  <a:srgbClr val="C00000"/>
                </a:solidFill>
              </a:rPr>
              <a:t>The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present for Nigel is the book “The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hr-HR" sz="2400" b="1" dirty="0" err="1">
                <a:solidFill>
                  <a:srgbClr val="C00000"/>
                </a:solidFill>
              </a:rPr>
              <a:t>Amazing</a:t>
            </a:r>
            <a:r>
              <a:rPr lang="en-US" sz="2400" b="1" dirty="0">
                <a:solidFill>
                  <a:srgbClr val="C00000"/>
                </a:solidFill>
              </a:rPr>
              <a:t> World of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Animals”.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4 To be in a studio in front of the cameras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and an audience is </a:t>
            </a:r>
            <a:r>
              <a:rPr lang="hr-HR" sz="2400" b="1" dirty="0" err="1">
                <a:solidFill>
                  <a:srgbClr val="C00000"/>
                </a:solidFill>
              </a:rPr>
              <a:t>worse</a:t>
            </a:r>
            <a:r>
              <a:rPr lang="en-US" sz="2400" b="1" dirty="0">
                <a:solidFill>
                  <a:srgbClr val="C00000"/>
                </a:solidFill>
              </a:rPr>
              <a:t> than being at the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blackboard in </a:t>
            </a:r>
            <a:r>
              <a:rPr lang="en-US" sz="2400" b="1" dirty="0" err="1">
                <a:solidFill>
                  <a:srgbClr val="C00000"/>
                </a:solidFill>
              </a:rPr>
              <a:t>Mr</a:t>
            </a:r>
            <a:r>
              <a:rPr lang="en-US" sz="2400" b="1" dirty="0">
                <a:solidFill>
                  <a:srgbClr val="C00000"/>
                </a:solidFill>
              </a:rPr>
              <a:t> Finch’s </a:t>
            </a:r>
            <a:r>
              <a:rPr lang="en-US" sz="2400" b="1" dirty="0" err="1">
                <a:solidFill>
                  <a:srgbClr val="C00000"/>
                </a:solidFill>
              </a:rPr>
              <a:t>Maths</a:t>
            </a:r>
            <a:r>
              <a:rPr lang="en-US" sz="2400" b="1" dirty="0">
                <a:solidFill>
                  <a:srgbClr val="C00000"/>
                </a:solidFill>
              </a:rPr>
              <a:t> class.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5 The questions look </a:t>
            </a:r>
            <a:r>
              <a:rPr lang="hr-HR" sz="2400" b="1" dirty="0" err="1">
                <a:solidFill>
                  <a:srgbClr val="C00000"/>
                </a:solidFill>
              </a:rPr>
              <a:t>easier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when you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are at home in front of your TV.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6 The worst thing is when you give the </a:t>
            </a:r>
            <a:r>
              <a:rPr lang="hr-HR" sz="2400" b="1" dirty="0" err="1">
                <a:solidFill>
                  <a:srgbClr val="C00000"/>
                </a:solidFill>
              </a:rPr>
              <a:t>wrong</a:t>
            </a:r>
            <a:r>
              <a:rPr lang="hr-H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answer.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7 Nigel would like to visit </a:t>
            </a:r>
            <a:r>
              <a:rPr lang="hr-HR" sz="2400" b="1" dirty="0">
                <a:solidFill>
                  <a:srgbClr val="C00000"/>
                </a:solidFill>
              </a:rPr>
              <a:t>Australia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  <a:endParaRPr lang="hr-HR" sz="2400" b="1" dirty="0">
              <a:solidFill>
                <a:srgbClr val="C0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C27A8D5D-EED9-4620-A767-2D83C59E2BAC}"/>
              </a:ext>
            </a:extLst>
          </p:cNvPr>
          <p:cNvSpPr txBox="1">
            <a:spLocks/>
          </p:cNvSpPr>
          <p:nvPr/>
        </p:nvSpPr>
        <p:spPr>
          <a:xfrm>
            <a:off x="5041699" y="4841772"/>
            <a:ext cx="7150301" cy="1905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"For He's A Jolly Good Fellow" is a song which is sung to congratulate a person on a significant event, such as a retirement, a promotion, a birthday, the birth of a child, or the winning of a championship or a sporting event.</a:t>
            </a:r>
            <a:r>
              <a:rPr lang="hr-HR" sz="2000" b="1" dirty="0"/>
              <a:t> 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1824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" y="0"/>
            <a:ext cx="5152817" cy="685799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7092040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49.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7092040" y="359864"/>
            <a:ext cx="4920889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Complete with the missing words.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" y="249237"/>
            <a:ext cx="6730401" cy="639159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4876B899-F4ED-40CA-8D90-2B631D197048}"/>
              </a:ext>
            </a:extLst>
          </p:cNvPr>
          <p:cNvSpPr txBox="1">
            <a:spLocks/>
          </p:cNvSpPr>
          <p:nvPr/>
        </p:nvSpPr>
        <p:spPr>
          <a:xfrm>
            <a:off x="1473909" y="5686606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banners</a:t>
            </a:r>
            <a:endParaRPr lang="hr-HR" sz="2400" dirty="0">
              <a:solidFill>
                <a:srgbClr val="FF0000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8107D23-75BE-45CA-B7C6-D7EB7260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795" y="1607639"/>
            <a:ext cx="7477125" cy="19240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1497F2A5-2693-417D-B1F5-19F88A67BD9E}"/>
              </a:ext>
            </a:extLst>
          </p:cNvPr>
          <p:cNvSpPr txBox="1">
            <a:spLocks/>
          </p:cNvSpPr>
          <p:nvPr/>
        </p:nvSpPr>
        <p:spPr>
          <a:xfrm>
            <a:off x="5149315" y="5686606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proud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4ADE3B6C-073E-4FF2-91B5-285CA958A40D}"/>
              </a:ext>
            </a:extLst>
          </p:cNvPr>
          <p:cNvSpPr txBox="1">
            <a:spLocks/>
          </p:cNvSpPr>
          <p:nvPr/>
        </p:nvSpPr>
        <p:spPr>
          <a:xfrm>
            <a:off x="3763719" y="5957376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quiz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EFBBE97F-819F-4F5F-A5FE-CB71DAC31158}"/>
              </a:ext>
            </a:extLst>
          </p:cNvPr>
          <p:cNvSpPr txBox="1">
            <a:spLocks/>
          </p:cNvSpPr>
          <p:nvPr/>
        </p:nvSpPr>
        <p:spPr>
          <a:xfrm>
            <a:off x="2378123" y="6193074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fellow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77D19F79-51D2-4EFB-8690-810C9C59C6BB}"/>
              </a:ext>
            </a:extLst>
          </p:cNvPr>
          <p:cNvSpPr txBox="1">
            <a:spLocks/>
          </p:cNvSpPr>
          <p:nvPr/>
        </p:nvSpPr>
        <p:spPr>
          <a:xfrm>
            <a:off x="8667189" y="1617593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cameras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45A819A6-D3A0-4BA1-8DCC-2B1D47DF7195}"/>
              </a:ext>
            </a:extLst>
          </p:cNvPr>
          <p:cNvSpPr txBox="1">
            <a:spLocks/>
          </p:cNvSpPr>
          <p:nvPr/>
        </p:nvSpPr>
        <p:spPr>
          <a:xfrm>
            <a:off x="5943573" y="1899644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blackboard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9DC2FEC1-9574-4315-9FA0-903622032C21}"/>
              </a:ext>
            </a:extLst>
          </p:cNvPr>
          <p:cNvSpPr txBox="1">
            <a:spLocks/>
          </p:cNvSpPr>
          <p:nvPr/>
        </p:nvSpPr>
        <p:spPr>
          <a:xfrm>
            <a:off x="5910527" y="2148881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answer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14C35BAE-71A4-4475-A48E-76E7BE351A57}"/>
              </a:ext>
            </a:extLst>
          </p:cNvPr>
          <p:cNvSpPr txBox="1">
            <a:spLocks/>
          </p:cNvSpPr>
          <p:nvPr/>
        </p:nvSpPr>
        <p:spPr>
          <a:xfrm>
            <a:off x="6301915" y="2442329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present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D3145E22-93D5-4867-91EA-E5738D1AF87B}"/>
              </a:ext>
            </a:extLst>
          </p:cNvPr>
          <p:cNvSpPr txBox="1">
            <a:spLocks/>
          </p:cNvSpPr>
          <p:nvPr/>
        </p:nvSpPr>
        <p:spPr>
          <a:xfrm>
            <a:off x="9812374" y="2430932"/>
            <a:ext cx="432110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amazing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2E805E21-5E53-4FD2-996E-6A1654721F35}"/>
              </a:ext>
            </a:extLst>
          </p:cNvPr>
          <p:cNvSpPr txBox="1">
            <a:spLocks/>
          </p:cNvSpPr>
          <p:nvPr/>
        </p:nvSpPr>
        <p:spPr>
          <a:xfrm>
            <a:off x="8458200" y="2703897"/>
            <a:ext cx="4129672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country</a:t>
            </a:r>
            <a:endParaRPr lang="hr-H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9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1039</Words>
  <Application>Microsoft Office PowerPoint</Application>
  <PresentationFormat>Widescreen</PresentationFormat>
  <Paragraphs>146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Ink Free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OŠ Slavka Kolara - Kravarsko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Siniša ᵀᴴᴱ ᴼᴿᴵᴳᴵᴻᴬᴸ Wolfenstein</dc:creator>
  <cp:lastModifiedBy>Katarina Ivanjek</cp:lastModifiedBy>
  <cp:revision>345</cp:revision>
  <dcterms:created xsi:type="dcterms:W3CDTF">2017-01-15T10:30:28Z</dcterms:created>
  <dcterms:modified xsi:type="dcterms:W3CDTF">2022-07-07T09:47:36Z</dcterms:modified>
</cp:coreProperties>
</file>